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eps" ContentType="image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918400" cy="43889613"/>
  <p:notesSz cx="32458025" cy="32458025"/>
  <p:custDataLst>
    <p:tags r:id="rId4"/>
  </p:custDataLst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5pPr>
    <a:lvl6pPr marL="2286000" algn="l" defTabSz="914400" rtl="0" eaLnBrk="1" latinLnBrk="0" hangingPunct="1"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6pPr>
    <a:lvl7pPr marL="2743200" algn="l" defTabSz="914400" rtl="0" eaLnBrk="1" latinLnBrk="0" hangingPunct="1"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7pPr>
    <a:lvl8pPr marL="3200400" algn="l" defTabSz="914400" rtl="0" eaLnBrk="1" latinLnBrk="0" hangingPunct="1"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8pPr>
    <a:lvl9pPr marL="3657600" algn="l" defTabSz="914400" rtl="0" eaLnBrk="1" latinLnBrk="0" hangingPunct="1">
      <a:defRPr sz="3600" b="1" kern="1200">
        <a:solidFill>
          <a:srgbClr val="0000FF"/>
        </a:solidFill>
        <a:latin typeface="Helvetica-Narrow-Bold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FFDE"/>
    <a:srgbClr val="0000FF"/>
    <a:srgbClr val="F9EEAD"/>
    <a:srgbClr val="CCEC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7" autoAdjust="0"/>
    <p:restoredTop sz="99894" autoAdjust="0"/>
  </p:normalViewPr>
  <p:slideViewPr>
    <p:cSldViewPr>
      <p:cViewPr varScale="1">
        <p:scale>
          <a:sx n="15" d="100"/>
          <a:sy n="15" d="100"/>
        </p:scale>
        <p:origin x="3288" y="108"/>
      </p:cViewPr>
      <p:guideLst>
        <p:guide orient="horz" pos="13824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4066838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0927" tIns="185465" rIns="370927" bIns="185465" numCol="1" anchor="t" anchorCtr="0" compatLnSpc="1">
            <a:prstTxWarp prst="textNoShape">
              <a:avLst/>
            </a:prstTxWarp>
          </a:bodyPr>
          <a:lstStyle>
            <a:lvl1pPr algn="l" defTabSz="3709988">
              <a:spcBef>
                <a:spcPct val="0"/>
              </a:spcBef>
              <a:defRPr sz="50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384838" y="0"/>
            <a:ext cx="14066837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0927" tIns="185465" rIns="370927" bIns="185465" numCol="1" anchor="t" anchorCtr="0" compatLnSpc="1">
            <a:prstTxWarp prst="textNoShape">
              <a:avLst/>
            </a:prstTxWarp>
          </a:bodyPr>
          <a:lstStyle>
            <a:lvl1pPr algn="r" defTabSz="3709988">
              <a:spcBef>
                <a:spcPct val="0"/>
              </a:spcBef>
              <a:defRPr sz="50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6538" y="2436813"/>
            <a:ext cx="9126537" cy="12171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46438" y="15419388"/>
            <a:ext cx="25965150" cy="146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0927" tIns="185465" rIns="370927" bIns="1854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30832425"/>
            <a:ext cx="14066838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0927" tIns="185465" rIns="370927" bIns="185465" numCol="1" anchor="b" anchorCtr="0" compatLnSpc="1">
            <a:prstTxWarp prst="textNoShape">
              <a:avLst/>
            </a:prstTxWarp>
          </a:bodyPr>
          <a:lstStyle>
            <a:lvl1pPr algn="l" defTabSz="3709988">
              <a:spcBef>
                <a:spcPct val="0"/>
              </a:spcBef>
              <a:defRPr sz="50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8384838" y="30832425"/>
            <a:ext cx="14066837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0927" tIns="185465" rIns="370927" bIns="185465" numCol="1" anchor="b" anchorCtr="0" compatLnSpc="1">
            <a:prstTxWarp prst="textNoShape">
              <a:avLst/>
            </a:prstTxWarp>
          </a:bodyPr>
          <a:lstStyle>
            <a:lvl1pPr algn="r" defTabSz="3709988">
              <a:spcBef>
                <a:spcPct val="0"/>
              </a:spcBef>
              <a:defRPr sz="50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A69B02B-5801-4977-8E9B-DBC30841A2C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086703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565" y="13635075"/>
            <a:ext cx="27981275" cy="94061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125" y="24869934"/>
            <a:ext cx="23044150" cy="1121792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CEEA7-E4EC-43C3-9DFD-D061C6DCED9A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5187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5091A-5F82-422E-8CF9-E828675733D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94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66475" y="1756770"/>
            <a:ext cx="7405688" cy="37448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6240" y="1756770"/>
            <a:ext cx="22067837" cy="37448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DA5B5-F598-43EC-B5BB-480923E574B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629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F302A-CC2C-4C03-BF55-459F01D6F60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664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7" y="28203565"/>
            <a:ext cx="27981275" cy="87161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7" y="18602712"/>
            <a:ext cx="27981275" cy="960085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B283E-9E43-4477-ADEB-A554E3554F4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390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6238" y="10240064"/>
            <a:ext cx="14736762" cy="28965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35402" y="10240064"/>
            <a:ext cx="14736763" cy="28965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B4FE0-F61B-4597-A537-EB151638D99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5891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6240" y="9825211"/>
            <a:ext cx="14544675" cy="40934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6240" y="13918697"/>
            <a:ext cx="14544675" cy="252869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725" y="9825211"/>
            <a:ext cx="14549438" cy="40934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725" y="13918697"/>
            <a:ext cx="14549438" cy="252869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B6AC4-7E73-4432-9267-F575EC6952F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12161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7F0D8-9AF9-4A4E-B4FA-C8FF9480903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7301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60659-EC6B-462D-922A-49FE9C4C46E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0446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240" y="1748303"/>
            <a:ext cx="10829925" cy="74355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9863" y="1748303"/>
            <a:ext cx="18402300" cy="374572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6240" y="9183885"/>
            <a:ext cx="10829925" cy="300217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62FA3-27C5-458B-9ABA-B1B3DF0F4F1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3331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602" y="30722307"/>
            <a:ext cx="19751675" cy="36278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1602" y="3922043"/>
            <a:ext cx="19751675" cy="263324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1602" y="34350143"/>
            <a:ext cx="19751675" cy="5149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55971-6EA5-4B80-B732-49AC59F92B5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5001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6240" y="1756770"/>
            <a:ext cx="29625925" cy="7314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2" tIns="188101" rIns="376202" bIns="18810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6240" y="10240064"/>
            <a:ext cx="29625925" cy="2896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2" tIns="188101" rIns="376202" bIns="1881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6240" y="39967573"/>
            <a:ext cx="7680325" cy="304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2" tIns="188101" rIns="376202" bIns="188101" numCol="1" anchor="t" anchorCtr="0" compatLnSpc="1">
            <a:prstTxWarp prst="textNoShape">
              <a:avLst/>
            </a:prstTxWarp>
          </a:bodyPr>
          <a:lstStyle>
            <a:lvl1pPr algn="l" defTabSz="3762375">
              <a:spcBef>
                <a:spcPct val="0"/>
              </a:spcBef>
              <a:defRPr sz="58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7440" y="39967573"/>
            <a:ext cx="10423525" cy="304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2" tIns="188101" rIns="376202" bIns="188101" numCol="1" anchor="t" anchorCtr="0" compatLnSpc="1">
            <a:prstTxWarp prst="textNoShape">
              <a:avLst/>
            </a:prstTxWarp>
          </a:bodyPr>
          <a:lstStyle>
            <a:lvl1pPr defTabSz="3762375">
              <a:spcBef>
                <a:spcPct val="0"/>
              </a:spcBef>
              <a:defRPr sz="5800" b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91840" y="39967573"/>
            <a:ext cx="7680325" cy="3047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6202" tIns="188101" rIns="376202" bIns="188101" numCol="1" anchor="t" anchorCtr="0" compatLnSpc="1">
            <a:prstTxWarp prst="textNoShape">
              <a:avLst/>
            </a:prstTxWarp>
          </a:bodyPr>
          <a:lstStyle>
            <a:lvl1pPr algn="r" defTabSz="3762375">
              <a:spcBef>
                <a:spcPct val="0"/>
              </a:spcBef>
              <a:defRPr sz="5800" b="0">
                <a:solidFill>
                  <a:schemeClr val="tx1"/>
                </a:solidFill>
                <a:latin typeface="+mn-lt"/>
              </a:defRPr>
            </a:lvl1pPr>
          </a:lstStyle>
          <a:p>
            <a:fld id="{2635AF80-4F0A-4317-AF9F-C5365B6CFACB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2pPr>
      <a:lvl3pPr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3pPr>
      <a:lvl4pPr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4pPr>
      <a:lvl5pPr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5pPr>
      <a:lvl6pPr marL="4572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6pPr>
      <a:lvl7pPr marL="9144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411288" indent="-1411288" algn="l" defTabSz="3762375" rtl="0" fontAlgn="base">
        <a:spcBef>
          <a:spcPct val="20000"/>
        </a:spcBef>
        <a:spcAft>
          <a:spcPct val="0"/>
        </a:spcAft>
        <a:buChar char="•"/>
        <a:defRPr sz="13200">
          <a:solidFill>
            <a:schemeClr val="tx1"/>
          </a:solidFill>
          <a:latin typeface="+mn-lt"/>
          <a:ea typeface="+mn-ea"/>
          <a:cs typeface="+mn-cs"/>
        </a:defRPr>
      </a:lvl1pPr>
      <a:lvl2pPr marL="3055938" indent="-1174750" algn="l" defTabSz="3762375" rtl="0" fontAlgn="base">
        <a:spcBef>
          <a:spcPct val="20000"/>
        </a:spcBef>
        <a:spcAft>
          <a:spcPct val="0"/>
        </a:spcAft>
        <a:buChar char="–"/>
        <a:defRPr sz="11500">
          <a:solidFill>
            <a:schemeClr val="tx1"/>
          </a:solidFill>
          <a:latin typeface="+mn-lt"/>
          <a:cs typeface="+mn-cs"/>
        </a:defRPr>
      </a:lvl2pPr>
      <a:lvl3pPr marL="4702175" indent="-939800" algn="l" defTabSz="3762375" rtl="0" fontAlgn="base">
        <a:spcBef>
          <a:spcPct val="20000"/>
        </a:spcBef>
        <a:spcAft>
          <a:spcPct val="0"/>
        </a:spcAft>
        <a:buChar char="•"/>
        <a:defRPr sz="9900">
          <a:solidFill>
            <a:schemeClr val="tx1"/>
          </a:solidFill>
          <a:latin typeface="+mn-lt"/>
          <a:cs typeface="+mn-cs"/>
        </a:defRPr>
      </a:lvl3pPr>
      <a:lvl4pPr marL="6583363" indent="-939800" algn="l" defTabSz="3762375" rtl="0" fontAlgn="base">
        <a:spcBef>
          <a:spcPct val="20000"/>
        </a:spcBef>
        <a:spcAft>
          <a:spcPct val="0"/>
        </a:spcAft>
        <a:buChar char="–"/>
        <a:defRPr sz="8200">
          <a:solidFill>
            <a:schemeClr val="tx1"/>
          </a:solidFill>
          <a:latin typeface="+mn-lt"/>
          <a:cs typeface="+mn-cs"/>
        </a:defRPr>
      </a:lvl4pPr>
      <a:lvl5pPr marL="84645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  <a:cs typeface="+mn-cs"/>
        </a:defRPr>
      </a:lvl5pPr>
      <a:lvl6pPr marL="89217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  <a:cs typeface="+mn-cs"/>
        </a:defRPr>
      </a:lvl6pPr>
      <a:lvl7pPr marL="93789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  <a:cs typeface="+mn-cs"/>
        </a:defRPr>
      </a:lvl7pPr>
      <a:lvl8pPr marL="98361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  <a:cs typeface="+mn-cs"/>
        </a:defRPr>
      </a:lvl8pPr>
      <a:lvl9pPr marL="102933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ps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Rectangle 117"/>
          <p:cNvSpPr>
            <a:spLocks noChangeArrowheads="1"/>
          </p:cNvSpPr>
          <p:nvPr/>
        </p:nvSpPr>
        <p:spPr bwMode="auto">
          <a:xfrm>
            <a:off x="202717" y="4469210"/>
            <a:ext cx="32464087" cy="39315945"/>
          </a:xfrm>
          <a:prstGeom prst="roundRect">
            <a:avLst>
              <a:gd name="adj" fmla="val 1991"/>
            </a:avLst>
          </a:prstGeom>
          <a:solidFill>
            <a:srgbClr val="FFFF99">
              <a:alpha val="32001"/>
            </a:srgbClr>
          </a:solidFill>
          <a:ln w="9525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84" name="AutoShape 103"/>
          <p:cNvSpPr>
            <a:spLocks noChangeArrowheads="1"/>
          </p:cNvSpPr>
          <p:nvPr/>
        </p:nvSpPr>
        <p:spPr bwMode="auto">
          <a:xfrm>
            <a:off x="16276166" y="4716321"/>
            <a:ext cx="16180582" cy="11045943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378" name="Picture 37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0427" y="8394008"/>
            <a:ext cx="8500360" cy="5788558"/>
          </a:xfrm>
          <a:prstGeom prst="rect">
            <a:avLst/>
          </a:prstGeom>
        </p:spPr>
      </p:pic>
      <p:sp>
        <p:nvSpPr>
          <p:cNvPr id="446" name="AutoShape 103"/>
          <p:cNvSpPr>
            <a:spLocks noChangeArrowheads="1"/>
          </p:cNvSpPr>
          <p:nvPr/>
        </p:nvSpPr>
        <p:spPr bwMode="auto">
          <a:xfrm>
            <a:off x="21956523" y="33298606"/>
            <a:ext cx="10504677" cy="10225030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76" name="AutoShape 103"/>
          <p:cNvSpPr>
            <a:spLocks noChangeArrowheads="1"/>
          </p:cNvSpPr>
          <p:nvPr/>
        </p:nvSpPr>
        <p:spPr bwMode="auto">
          <a:xfrm>
            <a:off x="401366" y="4619976"/>
            <a:ext cx="15732490" cy="11119437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32" name="Rounded Rectangle 331"/>
          <p:cNvSpPr>
            <a:spLocks noChangeArrowheads="1"/>
          </p:cNvSpPr>
          <p:nvPr/>
        </p:nvSpPr>
        <p:spPr bwMode="auto">
          <a:xfrm>
            <a:off x="202717" y="223121"/>
            <a:ext cx="32464087" cy="3824387"/>
          </a:xfrm>
          <a:prstGeom prst="roundRect">
            <a:avLst/>
          </a:prstGeom>
          <a:solidFill>
            <a:srgbClr val="FFFFDE"/>
          </a:solidFill>
          <a:ln>
            <a:solidFill>
              <a:srgbClr val="0070C0"/>
            </a:solidFill>
          </a:ln>
          <a:effectLst/>
          <a:extLst/>
        </p:spPr>
        <p:txBody>
          <a:bodyPr lIns="205740" tIns="102870" rIns="205740" bIns="10287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5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lnSpc>
                <a:spcPts val="3500"/>
              </a:lnSpc>
            </a:pPr>
            <a:endParaRPr lang="en-US" altLang="en-US" sz="6000" b="1" dirty="0" smtClean="0"/>
          </a:p>
          <a:p>
            <a:pPr algn="ctr">
              <a:lnSpc>
                <a:spcPts val="3500"/>
              </a:lnSpc>
            </a:pPr>
            <a:r>
              <a:rPr lang="en-GB" sz="6000" dirty="0"/>
              <a:t>Using PSS: An Automotive Case </a:t>
            </a:r>
            <a:r>
              <a:rPr lang="en-GB" sz="6000" dirty="0" smtClean="0"/>
              <a:t>Study</a:t>
            </a:r>
            <a:endParaRPr lang="en-US" altLang="en-US" sz="6000" b="1" dirty="0"/>
          </a:p>
          <a:p>
            <a:pPr algn="ctr">
              <a:lnSpc>
                <a:spcPts val="3500"/>
              </a:lnSpc>
              <a:spcBef>
                <a:spcPct val="50000"/>
              </a:spcBef>
            </a:pPr>
            <a:r>
              <a:rPr lang="en-US" altLang="en-US" sz="3200" dirty="0" smtClean="0">
                <a:solidFill>
                  <a:schemeClr val="tx2"/>
                </a:solidFill>
              </a:rPr>
              <a:t>Ben Sutton, Leo Matturi, Dilip </a:t>
            </a:r>
            <a:r>
              <a:rPr lang="en-GB" sz="3200" dirty="0" smtClean="0"/>
              <a:t>Kumar </a:t>
            </a:r>
            <a:r>
              <a:rPr lang="en-GB" sz="3200" dirty="0"/>
              <a:t>Shankar </a:t>
            </a:r>
            <a:r>
              <a:rPr lang="en-GB" sz="3200" dirty="0" smtClean="0"/>
              <a:t>Dass</a:t>
            </a:r>
            <a:r>
              <a:rPr lang="en-GB" sz="3200" dirty="0"/>
              <a:t>, Balasubramanian Gopalakrishnan</a:t>
            </a:r>
            <a:endParaRPr lang="en-US" altLang="en-US" sz="3200" dirty="0">
              <a:solidFill>
                <a:schemeClr val="tx2"/>
              </a:solidFill>
            </a:endParaRPr>
          </a:p>
          <a:p>
            <a:pPr algn="ctr">
              <a:lnSpc>
                <a:spcPts val="3500"/>
              </a:lnSpc>
              <a:spcBef>
                <a:spcPct val="50000"/>
              </a:spcBef>
            </a:pPr>
            <a:r>
              <a:rPr lang="en-US" altLang="en-US" sz="3200" dirty="0">
                <a:solidFill>
                  <a:schemeClr val="tx2"/>
                </a:solidFill>
              </a:rPr>
              <a:t>Infineon Technologies UK Ltd, Bristol, United Kingdom                                                                                                                                                                                            </a:t>
            </a:r>
            <a:r>
              <a:rPr lang="en-US" altLang="en-US" sz="3200" dirty="0" smtClean="0">
                <a:solidFill>
                  <a:schemeClr val="tx2"/>
                </a:solidFill>
              </a:rPr>
              <a:t>Email:ben.sutton@infineon.com     </a:t>
            </a:r>
            <a:endParaRPr lang="en-US" altLang="en-US" sz="3200" dirty="0">
              <a:solidFill>
                <a:schemeClr val="tx2"/>
              </a:solidFill>
            </a:endParaRPr>
          </a:p>
        </p:txBody>
      </p:sp>
      <p:sp>
        <p:nvSpPr>
          <p:cNvPr id="755" name="Freeform 754"/>
          <p:cNvSpPr/>
          <p:nvPr/>
        </p:nvSpPr>
        <p:spPr bwMode="auto">
          <a:xfrm>
            <a:off x="25012764" y="27370826"/>
            <a:ext cx="7058076" cy="4381106"/>
          </a:xfrm>
          <a:custGeom>
            <a:avLst/>
            <a:gdLst>
              <a:gd name="connsiteX0" fmla="*/ 0 w 4561589"/>
              <a:gd name="connsiteY0" fmla="*/ 0 h 1483808"/>
              <a:gd name="connsiteX1" fmla="*/ 1174830 w 4561589"/>
              <a:gd name="connsiteY1" fmla="*/ 943337 h 1483808"/>
              <a:gd name="connsiteX2" fmla="*/ 4317356 w 4561589"/>
              <a:gd name="connsiteY2" fmla="*/ 1128532 h 1483808"/>
              <a:gd name="connsiteX3" fmla="*/ 4357868 w 4561589"/>
              <a:gd name="connsiteY3" fmla="*/ 1452623 h 1483808"/>
              <a:gd name="connsiteX4" fmla="*/ 4381017 w 4561589"/>
              <a:gd name="connsiteY4" fmla="*/ 1452623 h 1483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1589" h="1483808">
                <a:moveTo>
                  <a:pt x="0" y="0"/>
                </a:moveTo>
                <a:cubicBezTo>
                  <a:pt x="227635" y="377624"/>
                  <a:pt x="455271" y="755248"/>
                  <a:pt x="1174830" y="943337"/>
                </a:cubicBezTo>
                <a:cubicBezTo>
                  <a:pt x="1894389" y="1131426"/>
                  <a:pt x="3786850" y="1043651"/>
                  <a:pt x="4317356" y="1128532"/>
                </a:cubicBezTo>
                <a:cubicBezTo>
                  <a:pt x="4847862" y="1213413"/>
                  <a:pt x="4347258" y="1398608"/>
                  <a:pt x="4357868" y="1452623"/>
                </a:cubicBezTo>
                <a:cubicBezTo>
                  <a:pt x="4368478" y="1506638"/>
                  <a:pt x="4374747" y="1479630"/>
                  <a:pt x="4381017" y="1452623"/>
                </a:cubicBezTo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1" name="AutoShape 103"/>
          <p:cNvSpPr>
            <a:spLocks noChangeArrowheads="1"/>
          </p:cNvSpPr>
          <p:nvPr/>
        </p:nvSpPr>
        <p:spPr bwMode="auto">
          <a:xfrm>
            <a:off x="401366" y="33215045"/>
            <a:ext cx="10504677" cy="10225030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874" name="AutoShape 103"/>
          <p:cNvSpPr>
            <a:spLocks noChangeArrowheads="1"/>
          </p:cNvSpPr>
          <p:nvPr/>
        </p:nvSpPr>
        <p:spPr bwMode="auto">
          <a:xfrm>
            <a:off x="401366" y="16034871"/>
            <a:ext cx="32059834" cy="10253336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370" name="Picture 3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1500" y="1391147"/>
            <a:ext cx="3332739" cy="2111834"/>
          </a:xfrm>
          <a:prstGeom prst="rect">
            <a:avLst/>
          </a:prstGeom>
        </p:spPr>
      </p:pic>
      <p:pic>
        <p:nvPicPr>
          <p:cNvPr id="371" name="Picture 3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84400" y="640881"/>
            <a:ext cx="3317089" cy="1806190"/>
          </a:xfrm>
          <a:prstGeom prst="rect">
            <a:avLst/>
          </a:prstGeom>
        </p:spPr>
      </p:pic>
      <p:sp>
        <p:nvSpPr>
          <p:cNvPr id="372" name="Title 2"/>
          <p:cNvSpPr txBox="1">
            <a:spLocks/>
          </p:cNvSpPr>
          <p:nvPr/>
        </p:nvSpPr>
        <p:spPr>
          <a:xfrm>
            <a:off x="4463124" y="4600212"/>
            <a:ext cx="7560609" cy="662995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kern="0" dirty="0" smtClean="0"/>
              <a:t>Motivation – a big integration challenge</a:t>
            </a:r>
            <a:endParaRPr lang="en-GB" sz="2800" b="1" kern="0" dirty="0"/>
          </a:p>
        </p:txBody>
      </p:sp>
      <p:pic>
        <p:nvPicPr>
          <p:cNvPr id="373" name="Picture 37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8816" y="8759454"/>
            <a:ext cx="8141952" cy="6563527"/>
          </a:xfrm>
          <a:prstGeom prst="rect">
            <a:avLst/>
          </a:prstGeom>
        </p:spPr>
      </p:pic>
      <p:sp>
        <p:nvSpPr>
          <p:cNvPr id="374" name="Content Placeholder 3"/>
          <p:cNvSpPr txBox="1">
            <a:spLocks/>
          </p:cNvSpPr>
          <p:nvPr/>
        </p:nvSpPr>
        <p:spPr>
          <a:xfrm>
            <a:off x="1101558" y="5664773"/>
            <a:ext cx="15233651" cy="4470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100" dirty="0" smtClean="0">
                <a:cs typeface="Arial" panose="020B0604020202020204" pitchFamily="34" charset="0"/>
              </a:rPr>
              <a:t>The AURIX™ microcontroller family </a:t>
            </a:r>
            <a:r>
              <a:rPr lang="en-US" sz="2100" dirty="0"/>
              <a:t>is targeted at Automotive applications, both for Powertrain and Safety.  It contains a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comprehensive on-chip trace solution.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TRACE IP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supports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concurrent trace of many different on-chip sources – via a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multiplexing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infrastructure.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Functional verification of correct integration at subsystem and SOC level is a big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</a:p>
          <a:p>
            <a:pPr marL="0" indent="0">
              <a:buNone/>
            </a:pP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lot of system connectivity – varies across all family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derivatives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End-to-End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verification of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trace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paths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Adaptation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logic to handle multiple trace source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protocols</a:t>
            </a:r>
          </a:p>
        </p:txBody>
      </p:sp>
      <p:sp>
        <p:nvSpPr>
          <p:cNvPr id="375" name="Content Placeholder 3"/>
          <p:cNvSpPr txBox="1">
            <a:spLocks/>
          </p:cNvSpPr>
          <p:nvPr/>
        </p:nvSpPr>
        <p:spPr>
          <a:xfrm>
            <a:off x="503795" y="9342065"/>
            <a:ext cx="7008837" cy="4841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Existing methodology:</a:t>
            </a:r>
          </a:p>
          <a:p>
            <a:pPr marL="0" indent="0">
              <a:buNone/>
            </a:pPr>
            <a:endParaRPr lang="en-GB" sz="21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Platform 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tests manually coded in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1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Scr</a:t>
            </a:r>
            <a:r>
              <a:rPr lang="en-US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ipted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checking to verify trace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</a:p>
          <a:p>
            <a:pPr marL="457200" lvl="1" indent="0">
              <a:buNone/>
            </a:pPr>
            <a:endParaRPr lang="en-US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Maintenance and reuse of these test suites across multiple chip derivatives is both time consuming and expensive.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US" sz="2100" kern="0" dirty="0">
                <a:latin typeface="Arial" panose="020B0604020202020204" pitchFamily="34" charset="0"/>
                <a:cs typeface="Arial" panose="020B0604020202020204" pitchFamily="34" charset="0"/>
              </a:rPr>
              <a:t>Test programmer has to manage system resources – avoiding conflicts between code running on multiple CPUs in parallel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Legacy scripting checking flow is hard to maintain and not scalable.</a:t>
            </a:r>
          </a:p>
          <a:p>
            <a:pPr marL="0" indent="0">
              <a:buNone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9" name="Content Placeholder 3"/>
          <p:cNvSpPr txBox="1">
            <a:spLocks/>
          </p:cNvSpPr>
          <p:nvPr/>
        </p:nvSpPr>
        <p:spPr>
          <a:xfrm>
            <a:off x="1408124" y="16851658"/>
            <a:ext cx="11309425" cy="2443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Created a model of the TRACE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functionality (stimulus and test scenarios).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+mj-lt"/>
                <a:cs typeface="Arial" panose="020B0604020202020204" pitchFamily="34" charset="0"/>
              </a:rPr>
              <a:t>Written in Perspec SLN (</a:t>
            </a:r>
            <a:r>
              <a:rPr lang="en-GB" sz="2100" dirty="0">
                <a:latin typeface="+mj-lt"/>
              </a:rPr>
              <a:t>System-Level Notation), </a:t>
            </a:r>
            <a:r>
              <a:rPr lang="en-GB" sz="2100" dirty="0" smtClean="0">
                <a:latin typeface="+mj-lt"/>
              </a:rPr>
              <a:t>one of the bases </a:t>
            </a:r>
            <a:r>
              <a:rPr lang="en-GB" sz="2100" dirty="0">
                <a:latin typeface="+mj-lt"/>
              </a:rPr>
              <a:t>for </a:t>
            </a:r>
            <a:r>
              <a:rPr lang="en-GB" sz="2100" dirty="0" err="1">
                <a:latin typeface="+mj-lt"/>
              </a:rPr>
              <a:t>Accellera</a:t>
            </a:r>
            <a:r>
              <a:rPr lang="en-GB" sz="2100" dirty="0">
                <a:latin typeface="+mj-lt"/>
              </a:rPr>
              <a:t> PSS</a:t>
            </a:r>
            <a:r>
              <a:rPr lang="en-GB" sz="2100" dirty="0" smtClean="0">
                <a:latin typeface="+mj-lt"/>
              </a:rPr>
              <a:t>.</a:t>
            </a:r>
            <a:endParaRPr lang="en-GB" sz="2100" kern="0" dirty="0">
              <a:latin typeface="+mj-lt"/>
              <a:cs typeface="Arial" panose="020B060402020202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Existing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SLN models 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for other key system IP, such as the CPUs and DMA already exist at Infineon. 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in conjunction with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TRACE 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model to provide trace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stimuli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Tooling used to generate </a:t>
            </a:r>
            <a:r>
              <a:rPr lang="en-GB" sz="21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testcases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for different derivatives and integration levels</a:t>
            </a:r>
            <a:endParaRPr lang="en-GB" sz="21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2" name="Title 2"/>
          <p:cNvSpPr txBox="1">
            <a:spLocks/>
          </p:cNvSpPr>
          <p:nvPr/>
        </p:nvSpPr>
        <p:spPr>
          <a:xfrm>
            <a:off x="23296759" y="4593710"/>
            <a:ext cx="1755069" cy="662995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kern="0" dirty="0" smtClean="0"/>
              <a:t>Solution</a:t>
            </a:r>
            <a:endParaRPr lang="en-GB" sz="2800" b="1" kern="0" dirty="0"/>
          </a:p>
        </p:txBody>
      </p:sp>
      <p:sp>
        <p:nvSpPr>
          <p:cNvPr id="383" name="Content Placeholder 3"/>
          <p:cNvSpPr txBox="1">
            <a:spLocks/>
          </p:cNvSpPr>
          <p:nvPr/>
        </p:nvSpPr>
        <p:spPr>
          <a:xfrm>
            <a:off x="17320607" y="9389246"/>
            <a:ext cx="6340895" cy="5710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Variety of PSS tools available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Chose Cadence Perspec System Verifier PSS tool – already in use at Infineon.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Intention was to automate our </a:t>
            </a:r>
            <a:r>
              <a:rPr lang="en-GB" sz="2100" kern="0" dirty="0" err="1">
                <a:latin typeface="Arial" panose="020B0604020202020204" pitchFamily="34" charset="0"/>
                <a:cs typeface="Arial" panose="020B0604020202020204" pitchFamily="34" charset="0"/>
              </a:rPr>
              <a:t>testcase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 generation for reuse in: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Different derivatives.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Different integration levels (Subsystem, SOC).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platforms</a:t>
            </a:r>
          </a:p>
          <a:p>
            <a:pPr marL="457200" lvl="1" indent="0">
              <a:buClrTx/>
              <a:buNone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 (simulation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, emulation, validation).</a:t>
            </a:r>
          </a:p>
        </p:txBody>
      </p:sp>
      <p:sp>
        <p:nvSpPr>
          <p:cNvPr id="431" name="Content Placeholder 3"/>
          <p:cNvSpPr txBox="1">
            <a:spLocks/>
          </p:cNvSpPr>
          <p:nvPr/>
        </p:nvSpPr>
        <p:spPr>
          <a:xfrm>
            <a:off x="17320607" y="5689722"/>
            <a:ext cx="15233651" cy="2786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2100" dirty="0"/>
              <a:t>Need to improve efficiency for test generation and </a:t>
            </a:r>
            <a:r>
              <a:rPr lang="en-US" sz="2100" dirty="0" smtClean="0"/>
              <a:t>reuse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 smtClean="0">
                <a:cs typeface="Arial" panose="020B0604020202020204" pitchFamily="34" charset="0"/>
              </a:rPr>
              <a:t>The </a:t>
            </a:r>
            <a:r>
              <a:rPr lang="en-GB" sz="2100" kern="0" dirty="0" err="1">
                <a:cs typeface="Arial" panose="020B0604020202020204" pitchFamily="34" charset="0"/>
              </a:rPr>
              <a:t>Accellera</a:t>
            </a:r>
            <a:r>
              <a:rPr lang="en-GB" sz="2100" kern="0" dirty="0">
                <a:cs typeface="Arial" panose="020B0604020202020204" pitchFamily="34" charset="0"/>
              </a:rPr>
              <a:t> Portable Test &amp; Stimulus Standard (PSS) gives a framework to define your high level verification intent in a model (stimulus and test scenarios). 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cs typeface="Arial" panose="020B0604020202020204" pitchFamily="34" charset="0"/>
              </a:rPr>
              <a:t>Verification engine generates </a:t>
            </a:r>
            <a:r>
              <a:rPr lang="en-GB" sz="2100" kern="0" dirty="0" err="1" smtClean="0">
                <a:cs typeface="Arial" panose="020B0604020202020204" pitchFamily="34" charset="0"/>
              </a:rPr>
              <a:t>testcases</a:t>
            </a:r>
            <a:r>
              <a:rPr lang="en-GB" sz="2100" kern="0" dirty="0" smtClean="0">
                <a:cs typeface="Arial" panose="020B0604020202020204" pitchFamily="34" charset="0"/>
              </a:rPr>
              <a:t> </a:t>
            </a:r>
            <a:r>
              <a:rPr lang="en-GB" sz="2100" kern="0" dirty="0">
                <a:cs typeface="Arial" panose="020B0604020202020204" pitchFamily="34" charset="0"/>
              </a:rPr>
              <a:t>targeting different integration levels, platforms and chip derivatives</a:t>
            </a:r>
            <a:r>
              <a:rPr lang="en-GB" sz="2100" kern="0" dirty="0" smtClean="0">
                <a:cs typeface="Arial" panose="020B0604020202020204" pitchFamily="34" charset="0"/>
              </a:rPr>
              <a:t>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en-GB" sz="2100" kern="0" dirty="0">
              <a:cs typeface="Arial" panose="020B0604020202020204" pitchFamily="34" charset="0"/>
            </a:endParaRPr>
          </a:p>
        </p:txBody>
      </p:sp>
      <p:sp>
        <p:nvSpPr>
          <p:cNvPr id="433" name="Title 2"/>
          <p:cNvSpPr txBox="1">
            <a:spLocks/>
          </p:cNvSpPr>
          <p:nvPr/>
        </p:nvSpPr>
        <p:spPr>
          <a:xfrm>
            <a:off x="14350995" y="16023783"/>
            <a:ext cx="4216410" cy="662995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kern="0" dirty="0" smtClean="0"/>
              <a:t>Model Implementation</a:t>
            </a:r>
            <a:endParaRPr lang="en-GB" sz="2800" b="1" kern="0" dirty="0"/>
          </a:p>
        </p:txBody>
      </p:sp>
      <p:pic>
        <p:nvPicPr>
          <p:cNvPr id="434" name="Picture 4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19567790"/>
            <a:ext cx="10347333" cy="59164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33697" y="16915325"/>
            <a:ext cx="18547931" cy="8832714"/>
          </a:xfrm>
          <a:prstGeom prst="rect">
            <a:avLst/>
          </a:prstGeom>
        </p:spPr>
      </p:pic>
      <p:sp>
        <p:nvSpPr>
          <p:cNvPr id="436" name="Title 2"/>
          <p:cNvSpPr txBox="1">
            <a:spLocks/>
          </p:cNvSpPr>
          <p:nvPr/>
        </p:nvSpPr>
        <p:spPr>
          <a:xfrm>
            <a:off x="25990912" y="33463246"/>
            <a:ext cx="4191000" cy="662995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kern="0" dirty="0" smtClean="0"/>
              <a:t>Conclusions</a:t>
            </a:r>
            <a:endParaRPr lang="en-GB" sz="2800" b="1" kern="0" dirty="0"/>
          </a:p>
        </p:txBody>
      </p:sp>
      <p:pic>
        <p:nvPicPr>
          <p:cNvPr id="441" name="Picture 4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4700" y="36696216"/>
            <a:ext cx="8334310" cy="6151769"/>
          </a:xfrm>
          <a:prstGeom prst="rect">
            <a:avLst/>
          </a:prstGeom>
        </p:spPr>
      </p:pic>
      <p:sp>
        <p:nvSpPr>
          <p:cNvPr id="442" name="Content Placeholder 3"/>
          <p:cNvSpPr txBox="1">
            <a:spLocks/>
          </p:cNvSpPr>
          <p:nvPr/>
        </p:nvSpPr>
        <p:spPr>
          <a:xfrm>
            <a:off x="658855" y="34520386"/>
            <a:ext cx="9906000" cy="2146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easily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generate hundreds of tests but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legacy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scripting based verification flow is not scalable.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SVA Assertions are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to prove trace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connectivity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IP reference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model (</a:t>
            </a:r>
            <a:r>
              <a:rPr lang="en-GB" sz="2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Specman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is instantiated at the integration level in passive mode to verify the trace flow through the TRACE IP.</a:t>
            </a:r>
          </a:p>
        </p:txBody>
      </p:sp>
      <p:sp>
        <p:nvSpPr>
          <p:cNvPr id="445" name="AutoShape 103"/>
          <p:cNvSpPr>
            <a:spLocks noChangeArrowheads="1"/>
          </p:cNvSpPr>
          <p:nvPr/>
        </p:nvSpPr>
        <p:spPr bwMode="auto">
          <a:xfrm>
            <a:off x="11163532" y="33289596"/>
            <a:ext cx="10514045" cy="10225030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7" name="AutoShape 103"/>
          <p:cNvSpPr>
            <a:spLocks noChangeArrowheads="1"/>
          </p:cNvSpPr>
          <p:nvPr/>
        </p:nvSpPr>
        <p:spPr bwMode="auto">
          <a:xfrm>
            <a:off x="401366" y="26639417"/>
            <a:ext cx="32059834" cy="6313258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  <a:ln w="9525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8" name="Title 2"/>
          <p:cNvSpPr txBox="1">
            <a:spLocks/>
          </p:cNvSpPr>
          <p:nvPr/>
        </p:nvSpPr>
        <p:spPr>
          <a:xfrm>
            <a:off x="15290768" y="26628493"/>
            <a:ext cx="1728519" cy="662995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kern="0" dirty="0" smtClean="0"/>
              <a:t>Coverage</a:t>
            </a:r>
            <a:endParaRPr lang="en-GB" sz="2800" b="1" kern="0" dirty="0"/>
          </a:p>
        </p:txBody>
      </p:sp>
      <p:pic>
        <p:nvPicPr>
          <p:cNvPr id="449" name="Picture 44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29" y="27291488"/>
            <a:ext cx="6830613" cy="3903206"/>
          </a:xfrm>
          <a:prstGeom prst="rect">
            <a:avLst/>
          </a:prstGeom>
        </p:spPr>
      </p:pic>
      <p:pic>
        <p:nvPicPr>
          <p:cNvPr id="450" name="Picture 44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929" y="28706846"/>
            <a:ext cx="7240768" cy="3880505"/>
          </a:xfrm>
          <a:prstGeom prst="rect">
            <a:avLst/>
          </a:prstGeom>
        </p:spPr>
      </p:pic>
      <p:sp>
        <p:nvSpPr>
          <p:cNvPr id="451" name="Content Placeholder 3"/>
          <p:cNvSpPr txBox="1">
            <a:spLocks/>
          </p:cNvSpPr>
          <p:nvPr/>
        </p:nvSpPr>
        <p:spPr>
          <a:xfrm>
            <a:off x="13532347" y="27831150"/>
            <a:ext cx="11986150" cy="42667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Basic metric for integration verification is Design Implementation Toggle Coverage, ensuring all IP interfaces have been exercised.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This only 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provides a measure of activation of the </a:t>
            </a:r>
            <a:r>
              <a:rPr lang="en-GB" sz="2100" i="1" kern="0" dirty="0">
                <a:latin typeface="Arial" panose="020B0604020202020204" pitchFamily="34" charset="0"/>
                <a:cs typeface="Arial" panose="020B0604020202020204" pitchFamily="34" charset="0"/>
              </a:rPr>
              <a:t>implemented</a:t>
            </a:r>
            <a:r>
              <a:rPr lang="en-GB" sz="2100" kern="0" dirty="0">
                <a:latin typeface="Arial" panose="020B0604020202020204" pitchFamily="34" charset="0"/>
                <a:cs typeface="Arial" panose="020B0604020202020204" pitchFamily="34" charset="0"/>
              </a:rPr>
              <a:t> features/connectivity and does not identify those missing</a:t>
            </a:r>
            <a:r>
              <a:rPr lang="en-GB" sz="21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On top we specify Functional Coverage, ensuring system features are exercised and interesting scenarios covered.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The PSS tooling provides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Generation Functional </a:t>
            </a: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Coverage, allowing us to know before regressing what will be stimulated and hence if all required scenarios will be covered by a generated test suite.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This Generation Coverage is then converted into Runtime 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Coverage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2" name="Picture 4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656023" y="27802343"/>
            <a:ext cx="6359150" cy="3982126"/>
          </a:xfrm>
          <a:prstGeom prst="rect">
            <a:avLst/>
          </a:prstGeom>
        </p:spPr>
      </p:pic>
      <p:sp>
        <p:nvSpPr>
          <p:cNvPr id="455" name="Title 2"/>
          <p:cNvSpPr txBox="1">
            <a:spLocks/>
          </p:cNvSpPr>
          <p:nvPr/>
        </p:nvSpPr>
        <p:spPr>
          <a:xfrm>
            <a:off x="3919794" y="33463246"/>
            <a:ext cx="4216410" cy="662995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kern="0" dirty="0" smtClean="0"/>
              <a:t>Checking Flow</a:t>
            </a:r>
            <a:endParaRPr lang="en-GB" sz="2800" b="1" kern="0" dirty="0"/>
          </a:p>
        </p:txBody>
      </p:sp>
      <p:sp>
        <p:nvSpPr>
          <p:cNvPr id="456" name="Content Placeholder 3"/>
          <p:cNvSpPr txBox="1">
            <a:spLocks/>
          </p:cNvSpPr>
          <p:nvPr/>
        </p:nvSpPr>
        <p:spPr>
          <a:xfrm>
            <a:off x="22255861" y="34975006"/>
            <a:ext cx="9906000" cy="7315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Development of the PSS model flow has shown real benefits, including quick setup of new product derivatives and reduced workload for test maintenance.  </a:t>
            </a:r>
            <a:endParaRPr lang="en-GB" sz="2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100" dirty="0"/>
              <a:t>Very quick to generate 100’s of tests and associated functional coverage shows completeness</a:t>
            </a:r>
            <a:r>
              <a:rPr lang="en-GB" sz="2100" dirty="0" smtClean="0"/>
              <a:t>.</a:t>
            </a:r>
            <a:endParaRPr lang="en-GB" sz="2100" dirty="0"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Easy to generate a lot of stimuli but we need robust checkers and coverage - Reuse of IP checkers enabled this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Real benefit reusing existing PSS models of other IPs – can come from other subsystems or SOC level.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Developers don’t need to understand full functionality of the models being utilised</a:t>
            </a: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2100" dirty="0">
                <a:latin typeface="Arial" panose="020B0604020202020204" pitchFamily="34" charset="0"/>
                <a:cs typeface="Arial" panose="020B0604020202020204" pitchFamily="34" charset="0"/>
              </a:rPr>
              <a:t>As new trace sources are developed, their accompanying PSS models can be reused for stimuli in TRACE integration verification with minimal overhead. </a:t>
            </a:r>
          </a:p>
        </p:txBody>
      </p:sp>
      <p:pic>
        <p:nvPicPr>
          <p:cNvPr id="457" name="Picture 45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474266" y="35965606"/>
            <a:ext cx="9883208" cy="5064359"/>
          </a:xfrm>
          <a:prstGeom prst="rect">
            <a:avLst/>
          </a:prstGeom>
        </p:spPr>
      </p:pic>
      <p:sp>
        <p:nvSpPr>
          <p:cNvPr id="458" name="Title 2"/>
          <p:cNvSpPr txBox="1">
            <a:spLocks/>
          </p:cNvSpPr>
          <p:nvPr/>
        </p:nvSpPr>
        <p:spPr>
          <a:xfrm>
            <a:off x="13333697" y="33457303"/>
            <a:ext cx="7010400" cy="662995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sz="24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b="1" kern="0" dirty="0" smtClean="0"/>
              <a:t>Visualization of generated scenarios</a:t>
            </a:r>
            <a:endParaRPr lang="en-GB" sz="2800" b="1" kern="0" dirty="0"/>
          </a:p>
        </p:txBody>
      </p:sp>
      <p:sp>
        <p:nvSpPr>
          <p:cNvPr id="459" name="Rounded Rectangle 458"/>
          <p:cNvSpPr/>
          <p:nvPr/>
        </p:nvSpPr>
        <p:spPr bwMode="auto">
          <a:xfrm>
            <a:off x="12475629" y="34682253"/>
            <a:ext cx="2232248" cy="1012824"/>
          </a:xfrm>
          <a:prstGeom prst="roundRect">
            <a:avLst/>
          </a:prstGeom>
          <a:solidFill>
            <a:srgbClr val="E6F5D0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 smtClean="0">
                <a:latin typeface="+mn-lt"/>
                <a:ea typeface="Verdana" pitchFamily="34" charset="0"/>
                <a:cs typeface="Verdana" pitchFamily="34" charset="0"/>
              </a:rPr>
              <a:t>MUX Configurations</a:t>
            </a:r>
            <a:endParaRPr lang="en-GB" sz="1600" kern="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460" name="Rounded Rectangle 459"/>
          <p:cNvSpPr/>
          <p:nvPr/>
        </p:nvSpPr>
        <p:spPr bwMode="auto">
          <a:xfrm>
            <a:off x="15088359" y="34646198"/>
            <a:ext cx="2232248" cy="1048879"/>
          </a:xfrm>
          <a:prstGeom prst="roundRect">
            <a:avLst/>
          </a:prstGeom>
          <a:solidFill>
            <a:srgbClr val="E6F2FF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 smtClean="0">
                <a:latin typeface="+mn-lt"/>
                <a:ea typeface="Verdana" pitchFamily="34" charset="0"/>
                <a:cs typeface="Verdana" pitchFamily="34" charset="0"/>
              </a:rPr>
              <a:t>Trace Source Actions inferred by the MUX configurations</a:t>
            </a:r>
            <a:endParaRPr lang="en-GB" sz="1600" kern="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461" name="Rounded Rectangle 460"/>
          <p:cNvSpPr/>
          <p:nvPr/>
        </p:nvSpPr>
        <p:spPr bwMode="auto">
          <a:xfrm>
            <a:off x="17670580" y="34648053"/>
            <a:ext cx="2293820" cy="980631"/>
          </a:xfrm>
          <a:prstGeom prst="roundRect">
            <a:avLst/>
          </a:prstGeom>
          <a:solidFill>
            <a:srgbClr val="DCCBE5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 smtClean="0">
                <a:latin typeface="+mn-lt"/>
                <a:ea typeface="Verdana" pitchFamily="34" charset="0"/>
                <a:cs typeface="Verdana" pitchFamily="34" charset="0"/>
              </a:rPr>
              <a:t>Token passed to relevant Source</a:t>
            </a: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GB" sz="1600" kern="0" dirty="0" smtClean="0">
                <a:latin typeface="+mn-lt"/>
                <a:ea typeface="Verdana" pitchFamily="34" charset="0"/>
                <a:cs typeface="Verdana" pitchFamily="34" charset="0"/>
              </a:rPr>
              <a:t>(Perspec CHANNEL construct)</a:t>
            </a:r>
            <a:endParaRPr lang="en-GB" sz="1600" kern="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2950" y="21468556"/>
            <a:ext cx="952500" cy="952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32" y="714766"/>
            <a:ext cx="6505361" cy="2864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FINEON_CATEGORY" val="{&quot;CategoryList&quot;:[],&quot;CategoryDictionary&quot;:{}}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762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37623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Helvetica-Narrow-Bold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7620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37623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3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Helvetica-Narrow-Bold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648</Words>
  <Application>Microsoft Office PowerPoint</Application>
  <PresentationFormat>Custom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Helvetica-Narrow-Bold</vt:lpstr>
      <vt:lpstr>Times New Roman</vt:lpstr>
      <vt:lpstr>Verdana</vt:lpstr>
      <vt:lpstr>Wingdings</vt:lpstr>
      <vt:lpstr>Default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Prasad Rajendra (IFGB ATV MCD TCD V IP)</dc:creator>
  <cp:lastModifiedBy>Sutton Ben (IFGB ATV MC D CAS V CIP)</cp:lastModifiedBy>
  <cp:revision>142</cp:revision>
  <cp:lastPrinted>1601-01-01T00:00:00Z</cp:lastPrinted>
  <dcterms:created xsi:type="dcterms:W3CDTF">1601-01-01T00:00:00Z</dcterms:created>
  <dcterms:modified xsi:type="dcterms:W3CDTF">2019-05-20T09:28:24Z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